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27"/>
  </p:notesMasterIdLst>
  <p:handoutMasterIdLst>
    <p:handoutMasterId r:id="rId28"/>
  </p:handoutMasterIdLst>
  <p:sldIdLst>
    <p:sldId id="488" r:id="rId2"/>
    <p:sldId id="868" r:id="rId3"/>
    <p:sldId id="885" r:id="rId4"/>
    <p:sldId id="908" r:id="rId5"/>
    <p:sldId id="927" r:id="rId6"/>
    <p:sldId id="936" r:id="rId7"/>
    <p:sldId id="916" r:id="rId8"/>
    <p:sldId id="923" r:id="rId9"/>
    <p:sldId id="893" r:id="rId10"/>
    <p:sldId id="902" r:id="rId11"/>
    <p:sldId id="928" r:id="rId12"/>
    <p:sldId id="929" r:id="rId13"/>
    <p:sldId id="930" r:id="rId14"/>
    <p:sldId id="931" r:id="rId15"/>
    <p:sldId id="932" r:id="rId16"/>
    <p:sldId id="934" r:id="rId17"/>
    <p:sldId id="933" r:id="rId18"/>
    <p:sldId id="935" r:id="rId19"/>
    <p:sldId id="924" r:id="rId20"/>
    <p:sldId id="914" r:id="rId21"/>
    <p:sldId id="894" r:id="rId22"/>
    <p:sldId id="922" r:id="rId23"/>
    <p:sldId id="849" r:id="rId24"/>
    <p:sldId id="880" r:id="rId25"/>
    <p:sldId id="915" r:id="rId26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>
    <p:extLst>
      <p:ext uri="{19B8F6BF-5375-455C-9EA6-DF929625EA0E}">
        <p15:presenceInfo xmlns:p15="http://schemas.microsoft.com/office/powerpoint/2012/main" userId="S-1-5-21-505881439-82067924-1220176271-3091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FFC000"/>
    <a:srgbClr val="CC6600"/>
    <a:srgbClr val="7A9FCC"/>
    <a:srgbClr val="3333CC"/>
    <a:srgbClr val="FF9933"/>
    <a:srgbClr val="5585BF"/>
    <a:srgbClr val="DCE6F2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70" autoAdjust="0"/>
    <p:restoredTop sz="85117" autoAdjust="0"/>
  </p:normalViewPr>
  <p:slideViewPr>
    <p:cSldViewPr>
      <p:cViewPr varScale="1">
        <p:scale>
          <a:sx n="94" d="100"/>
          <a:sy n="94" d="100"/>
        </p:scale>
        <p:origin x="726" y="84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26T12:25:47.646" idx="3">
    <p:pos x="7620" y="103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38445598-5F26-4CFE-A5EA-F96916EDF5FE}">
      <dgm:prSet phldrT="[Text]"/>
      <dgm:spPr>
        <a:solidFill>
          <a:srgbClr val="7A9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USING ADMINISTRATIVE DATA</a:t>
          </a:r>
        </a:p>
      </dgm:t>
    </dgm:pt>
    <dgm:pt modelId="{D3912754-5E5B-4EEC-BB12-2D55B8E16672}" type="parTrans" cxnId="{7D37E771-1758-4501-AF45-B78FB3A49E45}">
      <dgm:prSet/>
      <dgm:spPr/>
      <dgm:t>
        <a:bodyPr/>
        <a:lstStyle/>
        <a:p>
          <a:endParaRPr lang="en-US"/>
        </a:p>
      </dgm:t>
    </dgm:pt>
    <dgm:pt modelId="{FFAB5963-F5E6-4C87-8385-A98405F34938}" type="sibTrans" cxnId="{7D37E771-1758-4501-AF45-B78FB3A49E45}">
      <dgm:prSet/>
      <dgm:spPr/>
      <dgm:t>
        <a:bodyPr/>
        <a:lstStyle/>
        <a:p>
          <a:endParaRPr lang="en-US"/>
        </a:p>
      </dgm:t>
    </dgm:pt>
    <dgm:pt modelId="{B78752B2-CEE4-4D0F-82C1-CFD07713E91E}">
      <dgm:prSet phldrT="[Text]"/>
      <dgm:spPr>
        <a:solidFill>
          <a:srgbClr val="7A9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CAUTION AND BIASES</a:t>
          </a:r>
        </a:p>
      </dgm:t>
    </dgm:pt>
    <dgm:pt modelId="{35361774-147A-42B7-BF24-FA73416F0086}" type="parTrans" cxnId="{EB607F3C-7B85-44D8-82CF-84D4813AC320}">
      <dgm:prSet/>
      <dgm:spPr/>
      <dgm:t>
        <a:bodyPr/>
        <a:lstStyle/>
        <a:p>
          <a:endParaRPr lang="en-US"/>
        </a:p>
      </dgm:t>
    </dgm:pt>
    <dgm:pt modelId="{70A263EE-EB7A-4484-B134-52DCD3305F1A}" type="sibTrans" cxnId="{EB607F3C-7B85-44D8-82CF-84D4813AC320}">
      <dgm:prSet/>
      <dgm:spPr/>
      <dgm:t>
        <a:bodyPr/>
        <a:lstStyle/>
        <a:p>
          <a:endParaRPr lang="en-US"/>
        </a:p>
      </dgm:t>
    </dgm:pt>
    <dgm:pt modelId="{FE586B0D-2E8F-4A32-9DCF-96452C3B169D}">
      <dgm:prSet phldrT="[Text]"/>
      <dgm:spPr>
        <a:solidFill>
          <a:srgbClr val="7A9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STRENGTHENING ESTIMATES</a:t>
          </a:r>
        </a:p>
      </dgm:t>
    </dgm:pt>
    <dgm:pt modelId="{3A6D4600-4A96-422B-84B8-A01DD3FA7B74}" type="parTrans" cxnId="{7EBE653D-500B-46AA-92E0-D29356FD5F81}">
      <dgm:prSet/>
      <dgm:spPr/>
      <dgm:t>
        <a:bodyPr/>
        <a:lstStyle/>
        <a:p>
          <a:endParaRPr lang="en-US"/>
        </a:p>
      </dgm:t>
    </dgm:pt>
    <dgm:pt modelId="{BB764A50-36BE-40E0-A368-592B4A36935F}" type="sibTrans" cxnId="{7EBE653D-500B-46AA-92E0-D29356FD5F81}">
      <dgm:prSet/>
      <dgm:spPr/>
      <dgm:t>
        <a:bodyPr/>
        <a:lstStyle/>
        <a:p>
          <a:endParaRPr lang="en-US"/>
        </a:p>
      </dgm:t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  <dgm:pt modelId="{FE9F66DA-651F-41C2-B0FE-FC37A4DF6F69}" type="pres">
      <dgm:prSet presAssocID="{38445598-5F26-4CFE-A5EA-F96916EDF5FE}" presName="parTxOnly" presStyleLbl="node1" presStyleIdx="0" presStyleCnt="3">
        <dgm:presLayoutVars>
          <dgm:bulletEnabled val="1"/>
        </dgm:presLayoutVars>
      </dgm:prSet>
      <dgm:spPr/>
    </dgm:pt>
    <dgm:pt modelId="{962B4A1C-D94D-4AA1-B2BB-1C753586C05D}" type="pres">
      <dgm:prSet presAssocID="{FFAB5963-F5E6-4C87-8385-A98405F34938}" presName="parSpace" presStyleCnt="0"/>
      <dgm:spPr/>
    </dgm:pt>
    <dgm:pt modelId="{2BF929B5-A5C0-491E-A60D-1F18C0F7616E}" type="pres">
      <dgm:prSet presAssocID="{B78752B2-CEE4-4D0F-82C1-CFD07713E91E}" presName="parTxOnly" presStyleLbl="node1" presStyleIdx="1" presStyleCnt="3">
        <dgm:presLayoutVars>
          <dgm:bulletEnabled val="1"/>
        </dgm:presLayoutVars>
      </dgm:prSet>
      <dgm:spPr/>
    </dgm:pt>
    <dgm:pt modelId="{6C1D78FE-DE68-4F0C-8A92-31DC738A41F1}" type="pres">
      <dgm:prSet presAssocID="{70A263EE-EB7A-4484-B134-52DCD3305F1A}" presName="parSpace" presStyleCnt="0"/>
      <dgm:spPr/>
    </dgm:pt>
    <dgm:pt modelId="{C4CEC780-2A37-43F8-8F67-1B25915B5E23}" type="pres">
      <dgm:prSet presAssocID="{FE586B0D-2E8F-4A32-9DCF-96452C3B169D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B607F3C-7B85-44D8-82CF-84D4813AC320}" srcId="{D4DE1F7F-B3B6-4DAC-A2EA-901F254455CB}" destId="{B78752B2-CEE4-4D0F-82C1-CFD07713E91E}" srcOrd="1" destOrd="0" parTransId="{35361774-147A-42B7-BF24-FA73416F0086}" sibTransId="{70A263EE-EB7A-4484-B134-52DCD3305F1A}"/>
    <dgm:cxn modelId="{7EBE653D-500B-46AA-92E0-D29356FD5F81}" srcId="{D4DE1F7F-B3B6-4DAC-A2EA-901F254455CB}" destId="{FE586B0D-2E8F-4A32-9DCF-96452C3B169D}" srcOrd="2" destOrd="0" parTransId="{3A6D4600-4A96-422B-84B8-A01DD3FA7B74}" sibTransId="{BB764A50-36BE-40E0-A368-592B4A36935F}"/>
    <dgm:cxn modelId="{49839E4C-856F-4550-8A54-B18BB2E57B84}" type="presOf" srcId="{D4DE1F7F-B3B6-4DAC-A2EA-901F254455CB}" destId="{186FC9D6-69D2-4128-AA05-02731602F7B4}" srcOrd="0" destOrd="0" presId="urn:microsoft.com/office/officeart/2005/8/layout/hChevron3"/>
    <dgm:cxn modelId="{7D37E771-1758-4501-AF45-B78FB3A49E45}" srcId="{D4DE1F7F-B3B6-4DAC-A2EA-901F254455CB}" destId="{38445598-5F26-4CFE-A5EA-F96916EDF5FE}" srcOrd="0" destOrd="0" parTransId="{D3912754-5E5B-4EEC-BB12-2D55B8E16672}" sibTransId="{FFAB5963-F5E6-4C87-8385-A98405F34938}"/>
    <dgm:cxn modelId="{FFAE1DB3-E818-48E5-B481-75CE3D7EBE9A}" type="presOf" srcId="{FE586B0D-2E8F-4A32-9DCF-96452C3B169D}" destId="{C4CEC780-2A37-43F8-8F67-1B25915B5E23}" srcOrd="0" destOrd="0" presId="urn:microsoft.com/office/officeart/2005/8/layout/hChevron3"/>
    <dgm:cxn modelId="{D29399E6-AA5E-4882-8665-26681474737C}" type="presOf" srcId="{B78752B2-CEE4-4D0F-82C1-CFD07713E91E}" destId="{2BF929B5-A5C0-491E-A60D-1F18C0F7616E}" srcOrd="0" destOrd="0" presId="urn:microsoft.com/office/officeart/2005/8/layout/hChevron3"/>
    <dgm:cxn modelId="{7EFC11F7-571B-4CEF-A416-995696014D6B}" type="presOf" srcId="{38445598-5F26-4CFE-A5EA-F96916EDF5FE}" destId="{FE9F66DA-651F-41C2-B0FE-FC37A4DF6F69}" srcOrd="0" destOrd="0" presId="urn:microsoft.com/office/officeart/2005/8/layout/hChevron3"/>
    <dgm:cxn modelId="{0C1741F8-75E1-4240-BB97-24AB5CA8E15D}" type="presParOf" srcId="{186FC9D6-69D2-4128-AA05-02731602F7B4}" destId="{FE9F66DA-651F-41C2-B0FE-FC37A4DF6F69}" srcOrd="0" destOrd="0" presId="urn:microsoft.com/office/officeart/2005/8/layout/hChevron3"/>
    <dgm:cxn modelId="{B29AF348-6CD8-41B0-8F76-3D317D7EE8C2}" type="presParOf" srcId="{186FC9D6-69D2-4128-AA05-02731602F7B4}" destId="{962B4A1C-D94D-4AA1-B2BB-1C753586C05D}" srcOrd="1" destOrd="0" presId="urn:microsoft.com/office/officeart/2005/8/layout/hChevron3"/>
    <dgm:cxn modelId="{35588AF3-BE8C-408B-947C-8EFD61C92B1D}" type="presParOf" srcId="{186FC9D6-69D2-4128-AA05-02731602F7B4}" destId="{2BF929B5-A5C0-491E-A60D-1F18C0F7616E}" srcOrd="2" destOrd="0" presId="urn:microsoft.com/office/officeart/2005/8/layout/hChevron3"/>
    <dgm:cxn modelId="{E2DC916A-A016-4191-A64B-579DCDDA3BA5}" type="presParOf" srcId="{186FC9D6-69D2-4128-AA05-02731602F7B4}" destId="{6C1D78FE-DE68-4F0C-8A92-31DC738A41F1}" srcOrd="3" destOrd="0" presId="urn:microsoft.com/office/officeart/2005/8/layout/hChevron3"/>
    <dgm:cxn modelId="{7E0D0855-AE80-4D29-9A87-F964F2FE2B97}" type="presParOf" srcId="{186FC9D6-69D2-4128-AA05-02731602F7B4}" destId="{C4CEC780-2A37-43F8-8F67-1B25915B5E2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38445598-5F26-4CFE-A5EA-F96916EDF5FE}">
      <dgm:prSet phldrT="[Text]"/>
      <dgm:spPr>
        <a:solidFill>
          <a:srgbClr val="7A9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USING ADMINISTRATIVE DATA</a:t>
          </a:r>
        </a:p>
      </dgm:t>
    </dgm:pt>
    <dgm:pt modelId="{D3912754-5E5B-4EEC-BB12-2D55B8E16672}" type="parTrans" cxnId="{7D37E771-1758-4501-AF45-B78FB3A49E45}">
      <dgm:prSet/>
      <dgm:spPr/>
      <dgm:t>
        <a:bodyPr/>
        <a:lstStyle/>
        <a:p>
          <a:endParaRPr lang="en-US"/>
        </a:p>
      </dgm:t>
    </dgm:pt>
    <dgm:pt modelId="{FFAB5963-F5E6-4C87-8385-A98405F34938}" type="sibTrans" cxnId="{7D37E771-1758-4501-AF45-B78FB3A49E45}">
      <dgm:prSet/>
      <dgm:spPr/>
      <dgm:t>
        <a:bodyPr/>
        <a:lstStyle/>
        <a:p>
          <a:endParaRPr lang="en-US"/>
        </a:p>
      </dgm:t>
    </dgm:pt>
    <dgm:pt modelId="{B78752B2-CEE4-4D0F-82C1-CFD07713E91E}">
      <dgm:prSet phldrT="[Text]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CAUTION AND BIASES</a:t>
          </a:r>
        </a:p>
      </dgm:t>
    </dgm:pt>
    <dgm:pt modelId="{35361774-147A-42B7-BF24-FA73416F0086}" type="parTrans" cxnId="{EB607F3C-7B85-44D8-82CF-84D4813AC320}">
      <dgm:prSet/>
      <dgm:spPr/>
      <dgm:t>
        <a:bodyPr/>
        <a:lstStyle/>
        <a:p>
          <a:endParaRPr lang="en-US"/>
        </a:p>
      </dgm:t>
    </dgm:pt>
    <dgm:pt modelId="{70A263EE-EB7A-4484-B134-52DCD3305F1A}" type="sibTrans" cxnId="{EB607F3C-7B85-44D8-82CF-84D4813AC320}">
      <dgm:prSet/>
      <dgm:spPr/>
      <dgm:t>
        <a:bodyPr/>
        <a:lstStyle/>
        <a:p>
          <a:endParaRPr lang="en-US"/>
        </a:p>
      </dgm:t>
    </dgm:pt>
    <dgm:pt modelId="{FE586B0D-2E8F-4A32-9DCF-96452C3B169D}">
      <dgm:prSet phldrT="[Text]"/>
      <dgm:spPr>
        <a:solidFill>
          <a:srgbClr val="7A9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STRENGTHENING ESTIMATES</a:t>
          </a:r>
        </a:p>
      </dgm:t>
    </dgm:pt>
    <dgm:pt modelId="{3A6D4600-4A96-422B-84B8-A01DD3FA7B74}" type="parTrans" cxnId="{7EBE653D-500B-46AA-92E0-D29356FD5F81}">
      <dgm:prSet/>
      <dgm:spPr/>
      <dgm:t>
        <a:bodyPr/>
        <a:lstStyle/>
        <a:p>
          <a:endParaRPr lang="en-US"/>
        </a:p>
      </dgm:t>
    </dgm:pt>
    <dgm:pt modelId="{BB764A50-36BE-40E0-A368-592B4A36935F}" type="sibTrans" cxnId="{7EBE653D-500B-46AA-92E0-D29356FD5F81}">
      <dgm:prSet/>
      <dgm:spPr/>
      <dgm:t>
        <a:bodyPr/>
        <a:lstStyle/>
        <a:p>
          <a:endParaRPr lang="en-US"/>
        </a:p>
      </dgm:t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  <dgm:pt modelId="{FE9F66DA-651F-41C2-B0FE-FC37A4DF6F69}" type="pres">
      <dgm:prSet presAssocID="{38445598-5F26-4CFE-A5EA-F96916EDF5FE}" presName="parTxOnly" presStyleLbl="node1" presStyleIdx="0" presStyleCnt="3">
        <dgm:presLayoutVars>
          <dgm:bulletEnabled val="1"/>
        </dgm:presLayoutVars>
      </dgm:prSet>
      <dgm:spPr/>
    </dgm:pt>
    <dgm:pt modelId="{962B4A1C-D94D-4AA1-B2BB-1C753586C05D}" type="pres">
      <dgm:prSet presAssocID="{FFAB5963-F5E6-4C87-8385-A98405F34938}" presName="parSpace" presStyleCnt="0"/>
      <dgm:spPr/>
    </dgm:pt>
    <dgm:pt modelId="{2BF929B5-A5C0-491E-A60D-1F18C0F7616E}" type="pres">
      <dgm:prSet presAssocID="{B78752B2-CEE4-4D0F-82C1-CFD07713E91E}" presName="parTxOnly" presStyleLbl="node1" presStyleIdx="1" presStyleCnt="3">
        <dgm:presLayoutVars>
          <dgm:bulletEnabled val="1"/>
        </dgm:presLayoutVars>
      </dgm:prSet>
      <dgm:spPr/>
    </dgm:pt>
    <dgm:pt modelId="{6C1D78FE-DE68-4F0C-8A92-31DC738A41F1}" type="pres">
      <dgm:prSet presAssocID="{70A263EE-EB7A-4484-B134-52DCD3305F1A}" presName="parSpace" presStyleCnt="0"/>
      <dgm:spPr/>
    </dgm:pt>
    <dgm:pt modelId="{C4CEC780-2A37-43F8-8F67-1B25915B5E23}" type="pres">
      <dgm:prSet presAssocID="{FE586B0D-2E8F-4A32-9DCF-96452C3B169D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FCC2004-BD49-4399-8D7B-EBE2C975214B}" type="presOf" srcId="{FE586B0D-2E8F-4A32-9DCF-96452C3B169D}" destId="{C4CEC780-2A37-43F8-8F67-1B25915B5E23}" srcOrd="0" destOrd="0" presId="urn:microsoft.com/office/officeart/2005/8/layout/hChevron3"/>
    <dgm:cxn modelId="{EB607F3C-7B85-44D8-82CF-84D4813AC320}" srcId="{D4DE1F7F-B3B6-4DAC-A2EA-901F254455CB}" destId="{B78752B2-CEE4-4D0F-82C1-CFD07713E91E}" srcOrd="1" destOrd="0" parTransId="{35361774-147A-42B7-BF24-FA73416F0086}" sibTransId="{70A263EE-EB7A-4484-B134-52DCD3305F1A}"/>
    <dgm:cxn modelId="{7EBE653D-500B-46AA-92E0-D29356FD5F81}" srcId="{D4DE1F7F-B3B6-4DAC-A2EA-901F254455CB}" destId="{FE586B0D-2E8F-4A32-9DCF-96452C3B169D}" srcOrd="2" destOrd="0" parTransId="{3A6D4600-4A96-422B-84B8-A01DD3FA7B74}" sibTransId="{BB764A50-36BE-40E0-A368-592B4A36935F}"/>
    <dgm:cxn modelId="{863C2A44-7CB4-403B-B277-8B8DD6F7E98A}" type="presOf" srcId="{D4DE1F7F-B3B6-4DAC-A2EA-901F254455CB}" destId="{186FC9D6-69D2-4128-AA05-02731602F7B4}" srcOrd="0" destOrd="0" presId="urn:microsoft.com/office/officeart/2005/8/layout/hChevron3"/>
    <dgm:cxn modelId="{7D37E771-1758-4501-AF45-B78FB3A49E45}" srcId="{D4DE1F7F-B3B6-4DAC-A2EA-901F254455CB}" destId="{38445598-5F26-4CFE-A5EA-F96916EDF5FE}" srcOrd="0" destOrd="0" parTransId="{D3912754-5E5B-4EEC-BB12-2D55B8E16672}" sibTransId="{FFAB5963-F5E6-4C87-8385-A98405F34938}"/>
    <dgm:cxn modelId="{21E02D87-8147-4FF0-B06B-4B3FFB5A4A62}" type="presOf" srcId="{38445598-5F26-4CFE-A5EA-F96916EDF5FE}" destId="{FE9F66DA-651F-41C2-B0FE-FC37A4DF6F69}" srcOrd="0" destOrd="0" presId="urn:microsoft.com/office/officeart/2005/8/layout/hChevron3"/>
    <dgm:cxn modelId="{6F8CEEC8-D8F4-49D1-AA31-3262665381F6}" type="presOf" srcId="{B78752B2-CEE4-4D0F-82C1-CFD07713E91E}" destId="{2BF929B5-A5C0-491E-A60D-1F18C0F7616E}" srcOrd="0" destOrd="0" presId="urn:microsoft.com/office/officeart/2005/8/layout/hChevron3"/>
    <dgm:cxn modelId="{72873370-8EBA-4725-820A-E736F2AD1DBF}" type="presParOf" srcId="{186FC9D6-69D2-4128-AA05-02731602F7B4}" destId="{FE9F66DA-651F-41C2-B0FE-FC37A4DF6F69}" srcOrd="0" destOrd="0" presId="urn:microsoft.com/office/officeart/2005/8/layout/hChevron3"/>
    <dgm:cxn modelId="{643B374D-A085-4F98-B580-8548CD35384B}" type="presParOf" srcId="{186FC9D6-69D2-4128-AA05-02731602F7B4}" destId="{962B4A1C-D94D-4AA1-B2BB-1C753586C05D}" srcOrd="1" destOrd="0" presId="urn:microsoft.com/office/officeart/2005/8/layout/hChevron3"/>
    <dgm:cxn modelId="{1F136D93-312E-4555-8466-B20F1071FCF2}" type="presParOf" srcId="{186FC9D6-69D2-4128-AA05-02731602F7B4}" destId="{2BF929B5-A5C0-491E-A60D-1F18C0F7616E}" srcOrd="2" destOrd="0" presId="urn:microsoft.com/office/officeart/2005/8/layout/hChevron3"/>
    <dgm:cxn modelId="{270C7F89-234B-49AB-8636-FFEAED1D42EF}" type="presParOf" srcId="{186FC9D6-69D2-4128-AA05-02731602F7B4}" destId="{6C1D78FE-DE68-4F0C-8A92-31DC738A41F1}" srcOrd="3" destOrd="0" presId="urn:microsoft.com/office/officeart/2005/8/layout/hChevron3"/>
    <dgm:cxn modelId="{A57B6260-FB62-419E-86BC-D99056409A6D}" type="presParOf" srcId="{186FC9D6-69D2-4128-AA05-02731602F7B4}" destId="{C4CEC780-2A37-43F8-8F67-1B25915B5E2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F915D08B-F034-478B-A21D-6AF400F1F2CD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38445598-5F26-4CFE-A5EA-F96916EDF5FE}">
      <dgm:prSet phldrT="[Text]"/>
      <dgm:spPr>
        <a:solidFill>
          <a:srgbClr val="7A9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USING ADMINISTRATIVE DATA</a:t>
          </a:r>
        </a:p>
      </dgm:t>
    </dgm:pt>
    <dgm:pt modelId="{D3912754-5E5B-4EEC-BB12-2D55B8E16672}" type="parTrans" cxnId="{7D37E771-1758-4501-AF45-B78FB3A49E45}">
      <dgm:prSet/>
      <dgm:spPr/>
      <dgm:t>
        <a:bodyPr/>
        <a:lstStyle/>
        <a:p>
          <a:endParaRPr lang="en-US"/>
        </a:p>
      </dgm:t>
    </dgm:pt>
    <dgm:pt modelId="{FFAB5963-F5E6-4C87-8385-A98405F34938}" type="sibTrans" cxnId="{7D37E771-1758-4501-AF45-B78FB3A49E45}">
      <dgm:prSet/>
      <dgm:spPr/>
      <dgm:t>
        <a:bodyPr/>
        <a:lstStyle/>
        <a:p>
          <a:endParaRPr lang="en-US"/>
        </a:p>
      </dgm:t>
    </dgm:pt>
    <dgm:pt modelId="{B78752B2-CEE4-4D0F-82C1-CFD07713E91E}">
      <dgm:prSet phldrT="[Text]"/>
      <dgm:spPr>
        <a:solidFill>
          <a:srgbClr val="7A9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CAUTION AND BIASES</a:t>
          </a:r>
        </a:p>
      </dgm:t>
    </dgm:pt>
    <dgm:pt modelId="{35361774-147A-42B7-BF24-FA73416F0086}" type="parTrans" cxnId="{EB607F3C-7B85-44D8-82CF-84D4813AC320}">
      <dgm:prSet/>
      <dgm:spPr/>
      <dgm:t>
        <a:bodyPr/>
        <a:lstStyle/>
        <a:p>
          <a:endParaRPr lang="en-US"/>
        </a:p>
      </dgm:t>
    </dgm:pt>
    <dgm:pt modelId="{70A263EE-EB7A-4484-B134-52DCD3305F1A}" type="sibTrans" cxnId="{EB607F3C-7B85-44D8-82CF-84D4813AC320}">
      <dgm:prSet/>
      <dgm:spPr/>
      <dgm:t>
        <a:bodyPr/>
        <a:lstStyle/>
        <a:p>
          <a:endParaRPr lang="en-US"/>
        </a:p>
      </dgm:t>
    </dgm:pt>
    <dgm:pt modelId="{FE586B0D-2E8F-4A32-9DCF-96452C3B169D}">
      <dgm:prSet phldrT="[Text]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STRENGTHENING ESTIMATES</a:t>
          </a:r>
        </a:p>
      </dgm:t>
    </dgm:pt>
    <dgm:pt modelId="{3A6D4600-4A96-422B-84B8-A01DD3FA7B74}" type="parTrans" cxnId="{7EBE653D-500B-46AA-92E0-D29356FD5F81}">
      <dgm:prSet/>
      <dgm:spPr/>
      <dgm:t>
        <a:bodyPr/>
        <a:lstStyle/>
        <a:p>
          <a:endParaRPr lang="en-US"/>
        </a:p>
      </dgm:t>
    </dgm:pt>
    <dgm:pt modelId="{BB764A50-36BE-40E0-A368-592B4A36935F}" type="sibTrans" cxnId="{7EBE653D-500B-46AA-92E0-D29356FD5F81}">
      <dgm:prSet/>
      <dgm:spPr/>
      <dgm:t>
        <a:bodyPr/>
        <a:lstStyle/>
        <a:p>
          <a:endParaRPr lang="en-US"/>
        </a:p>
      </dgm:t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  <dgm:pt modelId="{FE9F66DA-651F-41C2-B0FE-FC37A4DF6F69}" type="pres">
      <dgm:prSet presAssocID="{38445598-5F26-4CFE-A5EA-F96916EDF5FE}" presName="parTxOnly" presStyleLbl="node1" presStyleIdx="0" presStyleCnt="3">
        <dgm:presLayoutVars>
          <dgm:bulletEnabled val="1"/>
        </dgm:presLayoutVars>
      </dgm:prSet>
      <dgm:spPr/>
    </dgm:pt>
    <dgm:pt modelId="{962B4A1C-D94D-4AA1-B2BB-1C753586C05D}" type="pres">
      <dgm:prSet presAssocID="{FFAB5963-F5E6-4C87-8385-A98405F34938}" presName="parSpace" presStyleCnt="0"/>
      <dgm:spPr/>
    </dgm:pt>
    <dgm:pt modelId="{2BF929B5-A5C0-491E-A60D-1F18C0F7616E}" type="pres">
      <dgm:prSet presAssocID="{B78752B2-CEE4-4D0F-82C1-CFD07713E91E}" presName="parTxOnly" presStyleLbl="node1" presStyleIdx="1" presStyleCnt="3">
        <dgm:presLayoutVars>
          <dgm:bulletEnabled val="1"/>
        </dgm:presLayoutVars>
      </dgm:prSet>
      <dgm:spPr/>
    </dgm:pt>
    <dgm:pt modelId="{6C1D78FE-DE68-4F0C-8A92-31DC738A41F1}" type="pres">
      <dgm:prSet presAssocID="{70A263EE-EB7A-4484-B134-52DCD3305F1A}" presName="parSpace" presStyleCnt="0"/>
      <dgm:spPr/>
    </dgm:pt>
    <dgm:pt modelId="{C4CEC780-2A37-43F8-8F67-1B25915B5E23}" type="pres">
      <dgm:prSet presAssocID="{FE586B0D-2E8F-4A32-9DCF-96452C3B169D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683DA07-FC4E-405B-A466-CE58862AF968}" type="presOf" srcId="{D4DE1F7F-B3B6-4DAC-A2EA-901F254455CB}" destId="{186FC9D6-69D2-4128-AA05-02731602F7B4}" srcOrd="0" destOrd="0" presId="urn:microsoft.com/office/officeart/2005/8/layout/hChevron3"/>
    <dgm:cxn modelId="{EB607F3C-7B85-44D8-82CF-84D4813AC320}" srcId="{D4DE1F7F-B3B6-4DAC-A2EA-901F254455CB}" destId="{B78752B2-CEE4-4D0F-82C1-CFD07713E91E}" srcOrd="1" destOrd="0" parTransId="{35361774-147A-42B7-BF24-FA73416F0086}" sibTransId="{70A263EE-EB7A-4484-B134-52DCD3305F1A}"/>
    <dgm:cxn modelId="{7EBE653D-500B-46AA-92E0-D29356FD5F81}" srcId="{D4DE1F7F-B3B6-4DAC-A2EA-901F254455CB}" destId="{FE586B0D-2E8F-4A32-9DCF-96452C3B169D}" srcOrd="2" destOrd="0" parTransId="{3A6D4600-4A96-422B-84B8-A01DD3FA7B74}" sibTransId="{BB764A50-36BE-40E0-A368-592B4A36935F}"/>
    <dgm:cxn modelId="{7D37E771-1758-4501-AF45-B78FB3A49E45}" srcId="{D4DE1F7F-B3B6-4DAC-A2EA-901F254455CB}" destId="{38445598-5F26-4CFE-A5EA-F96916EDF5FE}" srcOrd="0" destOrd="0" parTransId="{D3912754-5E5B-4EEC-BB12-2D55B8E16672}" sibTransId="{FFAB5963-F5E6-4C87-8385-A98405F34938}"/>
    <dgm:cxn modelId="{2D98819F-4190-4859-A086-22E6C3AF6BDF}" type="presOf" srcId="{38445598-5F26-4CFE-A5EA-F96916EDF5FE}" destId="{FE9F66DA-651F-41C2-B0FE-FC37A4DF6F69}" srcOrd="0" destOrd="0" presId="urn:microsoft.com/office/officeart/2005/8/layout/hChevron3"/>
    <dgm:cxn modelId="{AD4053DE-B191-42F1-B4DA-86087EF94305}" type="presOf" srcId="{B78752B2-CEE4-4D0F-82C1-CFD07713E91E}" destId="{2BF929B5-A5C0-491E-A60D-1F18C0F7616E}" srcOrd="0" destOrd="0" presId="urn:microsoft.com/office/officeart/2005/8/layout/hChevron3"/>
    <dgm:cxn modelId="{BE1D47E5-AB63-4355-82D9-960FF459B3C4}" type="presOf" srcId="{FE586B0D-2E8F-4A32-9DCF-96452C3B169D}" destId="{C4CEC780-2A37-43F8-8F67-1B25915B5E23}" srcOrd="0" destOrd="0" presId="urn:microsoft.com/office/officeart/2005/8/layout/hChevron3"/>
    <dgm:cxn modelId="{2D9B5CF6-4259-4CB2-BEE4-3B15FD65D2B0}" type="presParOf" srcId="{186FC9D6-69D2-4128-AA05-02731602F7B4}" destId="{FE9F66DA-651F-41C2-B0FE-FC37A4DF6F69}" srcOrd="0" destOrd="0" presId="urn:microsoft.com/office/officeart/2005/8/layout/hChevron3"/>
    <dgm:cxn modelId="{10CF6201-E6EB-4473-AD98-32880BDBE2E1}" type="presParOf" srcId="{186FC9D6-69D2-4128-AA05-02731602F7B4}" destId="{962B4A1C-D94D-4AA1-B2BB-1C753586C05D}" srcOrd="1" destOrd="0" presId="urn:microsoft.com/office/officeart/2005/8/layout/hChevron3"/>
    <dgm:cxn modelId="{031A24B7-B7C3-418A-AB09-944C6E2839FE}" type="presParOf" srcId="{186FC9D6-69D2-4128-AA05-02731602F7B4}" destId="{2BF929B5-A5C0-491E-A60D-1F18C0F7616E}" srcOrd="2" destOrd="0" presId="urn:microsoft.com/office/officeart/2005/8/layout/hChevron3"/>
    <dgm:cxn modelId="{99905C47-F82C-4710-A8C0-BD7BA913296E}" type="presParOf" srcId="{186FC9D6-69D2-4128-AA05-02731602F7B4}" destId="{6C1D78FE-DE68-4F0C-8A92-31DC738A41F1}" srcOrd="3" destOrd="0" presId="urn:microsoft.com/office/officeart/2005/8/layout/hChevron3"/>
    <dgm:cxn modelId="{158C88A3-16A0-4B5D-B4C4-FCFA031342BB}" type="presParOf" srcId="{186FC9D6-69D2-4128-AA05-02731602F7B4}" destId="{C4CEC780-2A37-43F8-8F67-1B25915B5E2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E6B19E90-8972-4B89-A3FD-1E036AE79D80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C1594900-70C3-48FC-81EE-B1DE33300FCA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A2A83E84-4AF4-4F9B-A5A7-C13F9F17E34A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F66DA-651F-41C2-B0FE-FC37A4DF6F69}">
      <dsp:nvSpPr>
        <dsp:cNvPr id="0" name=""/>
        <dsp:cNvSpPr/>
      </dsp:nvSpPr>
      <dsp:spPr>
        <a:xfrm>
          <a:off x="4085" y="1994854"/>
          <a:ext cx="3572395" cy="1428958"/>
        </a:xfrm>
        <a:prstGeom prst="homePlate">
          <a:avLst/>
        </a:prstGeom>
        <a:solidFill>
          <a:srgbClr val="7A9FCC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ADMINISTRATIVE DATA</a:t>
          </a:r>
        </a:p>
      </dsp:txBody>
      <dsp:txXfrm>
        <a:off x="4085" y="1994854"/>
        <a:ext cx="3215156" cy="1428958"/>
      </dsp:txXfrm>
    </dsp:sp>
    <dsp:sp modelId="{2BF929B5-A5C0-491E-A60D-1F18C0F7616E}">
      <dsp:nvSpPr>
        <dsp:cNvPr id="0" name=""/>
        <dsp:cNvSpPr/>
      </dsp:nvSpPr>
      <dsp:spPr>
        <a:xfrm>
          <a:off x="2862002" y="1994854"/>
          <a:ext cx="3572395" cy="1428958"/>
        </a:xfrm>
        <a:prstGeom prst="chevron">
          <a:avLst/>
        </a:prstGeom>
        <a:solidFill>
          <a:srgbClr val="7A9FCC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CAUTION AND BIASES</a:t>
          </a:r>
        </a:p>
      </dsp:txBody>
      <dsp:txXfrm>
        <a:off x="3576481" y="1994854"/>
        <a:ext cx="2143437" cy="1428958"/>
      </dsp:txXfrm>
    </dsp:sp>
    <dsp:sp modelId="{C4CEC780-2A37-43F8-8F67-1B25915B5E23}">
      <dsp:nvSpPr>
        <dsp:cNvPr id="0" name=""/>
        <dsp:cNvSpPr/>
      </dsp:nvSpPr>
      <dsp:spPr>
        <a:xfrm>
          <a:off x="5719918" y="1994854"/>
          <a:ext cx="3572395" cy="1428958"/>
        </a:xfrm>
        <a:prstGeom prst="chevron">
          <a:avLst/>
        </a:prstGeom>
        <a:solidFill>
          <a:srgbClr val="7A9FCC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STRENGTHENING ESTIMATES</a:t>
          </a:r>
        </a:p>
      </dsp:txBody>
      <dsp:txXfrm>
        <a:off x="6434397" y="1994854"/>
        <a:ext cx="2143437" cy="1428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F66DA-651F-41C2-B0FE-FC37A4DF6F69}">
      <dsp:nvSpPr>
        <dsp:cNvPr id="0" name=""/>
        <dsp:cNvSpPr/>
      </dsp:nvSpPr>
      <dsp:spPr>
        <a:xfrm>
          <a:off x="4085" y="1994854"/>
          <a:ext cx="3572395" cy="1428958"/>
        </a:xfrm>
        <a:prstGeom prst="homePlate">
          <a:avLst/>
        </a:prstGeom>
        <a:solidFill>
          <a:srgbClr val="7A9FCC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ADMINISTRATIVE DATA</a:t>
          </a:r>
        </a:p>
      </dsp:txBody>
      <dsp:txXfrm>
        <a:off x="4085" y="1994854"/>
        <a:ext cx="3215156" cy="1428958"/>
      </dsp:txXfrm>
    </dsp:sp>
    <dsp:sp modelId="{2BF929B5-A5C0-491E-A60D-1F18C0F7616E}">
      <dsp:nvSpPr>
        <dsp:cNvPr id="0" name=""/>
        <dsp:cNvSpPr/>
      </dsp:nvSpPr>
      <dsp:spPr>
        <a:xfrm>
          <a:off x="2862002" y="1994854"/>
          <a:ext cx="3572395" cy="1428958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CAUTION AND BIASES</a:t>
          </a:r>
        </a:p>
      </dsp:txBody>
      <dsp:txXfrm>
        <a:off x="3576481" y="1994854"/>
        <a:ext cx="2143437" cy="1428958"/>
      </dsp:txXfrm>
    </dsp:sp>
    <dsp:sp modelId="{C4CEC780-2A37-43F8-8F67-1B25915B5E23}">
      <dsp:nvSpPr>
        <dsp:cNvPr id="0" name=""/>
        <dsp:cNvSpPr/>
      </dsp:nvSpPr>
      <dsp:spPr>
        <a:xfrm>
          <a:off x="5719918" y="1994854"/>
          <a:ext cx="3572395" cy="1428958"/>
        </a:xfrm>
        <a:prstGeom prst="chevron">
          <a:avLst/>
        </a:prstGeom>
        <a:solidFill>
          <a:srgbClr val="7A9FCC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STRENGTHENING ESTIMATES</a:t>
          </a:r>
        </a:p>
      </dsp:txBody>
      <dsp:txXfrm>
        <a:off x="6434397" y="1994854"/>
        <a:ext cx="2143437" cy="1428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F66DA-651F-41C2-B0FE-FC37A4DF6F69}">
      <dsp:nvSpPr>
        <dsp:cNvPr id="0" name=""/>
        <dsp:cNvSpPr/>
      </dsp:nvSpPr>
      <dsp:spPr>
        <a:xfrm>
          <a:off x="4085" y="1994854"/>
          <a:ext cx="3572395" cy="1428958"/>
        </a:xfrm>
        <a:prstGeom prst="homePlate">
          <a:avLst/>
        </a:prstGeom>
        <a:solidFill>
          <a:srgbClr val="7A9FCC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ADMINISTRATIVE DATA</a:t>
          </a:r>
        </a:p>
      </dsp:txBody>
      <dsp:txXfrm>
        <a:off x="4085" y="1994854"/>
        <a:ext cx="3215156" cy="1428958"/>
      </dsp:txXfrm>
    </dsp:sp>
    <dsp:sp modelId="{2BF929B5-A5C0-491E-A60D-1F18C0F7616E}">
      <dsp:nvSpPr>
        <dsp:cNvPr id="0" name=""/>
        <dsp:cNvSpPr/>
      </dsp:nvSpPr>
      <dsp:spPr>
        <a:xfrm>
          <a:off x="2862002" y="1994854"/>
          <a:ext cx="3572395" cy="1428958"/>
        </a:xfrm>
        <a:prstGeom prst="chevron">
          <a:avLst/>
        </a:prstGeom>
        <a:solidFill>
          <a:srgbClr val="7A9FCC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CAUTION AND BIASES</a:t>
          </a:r>
        </a:p>
      </dsp:txBody>
      <dsp:txXfrm>
        <a:off x="3576481" y="1994854"/>
        <a:ext cx="2143437" cy="1428958"/>
      </dsp:txXfrm>
    </dsp:sp>
    <dsp:sp modelId="{C4CEC780-2A37-43F8-8F67-1B25915B5E23}">
      <dsp:nvSpPr>
        <dsp:cNvPr id="0" name=""/>
        <dsp:cNvSpPr/>
      </dsp:nvSpPr>
      <dsp:spPr>
        <a:xfrm>
          <a:off x="5719918" y="1994854"/>
          <a:ext cx="3572395" cy="1428958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STRENGTHENING ESTIMATES</a:t>
          </a:r>
        </a:p>
      </dsp:txBody>
      <dsp:txXfrm>
        <a:off x="6434397" y="1994854"/>
        <a:ext cx="2143437" cy="14289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fld id="{08BE1EFA-1C67-45CB-9C4E-4557D1486C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63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35F2C8-C321-403E-BDD3-50FCC4582050}" type="datetimeFigureOut">
              <a:rPr lang="en-US"/>
              <a:pPr>
                <a:defRPr/>
              </a:pPr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05FE32C-8B9D-4D80-9BFD-DF30B0A1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1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5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31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61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4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1BDEC-663F-4EA2-BCC1-F0481B309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364E2-8FE0-4B5E-B756-123210879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E3831-7304-4C05-9554-DF86D75D64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981201"/>
            <a:ext cx="10871200" cy="41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D18E2-3228-41F2-B1B0-C53ADF304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8D190-8AA7-42AC-826D-039E4FEFA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5D7C2-C006-4C35-B4B3-F7412BF5E4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E034E-398C-423B-8A6B-20882298A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F3F30-1250-46F9-AE37-3F8096DC6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02891-1FFD-4DF2-82B1-B364D89D59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DC7EA-38B5-4CF4-82CB-187EF986B8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14DCD-6D28-449E-8C72-2245AF2E0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0" y="0"/>
            <a:ext cx="121920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57B737-02F3-4DCA-AA21-DD3AC814A2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2" r:id="rId2"/>
    <p:sldLayoutId id="2147483821" r:id="rId3"/>
    <p:sldLayoutId id="2147483820" r:id="rId4"/>
    <p:sldLayoutId id="2147483819" r:id="rId5"/>
    <p:sldLayoutId id="2147483818" r:id="rId6"/>
    <p:sldLayoutId id="2147483817" r:id="rId7"/>
    <p:sldLayoutId id="2147483816" r:id="rId8"/>
    <p:sldLayoutId id="2147483815" r:id="rId9"/>
    <p:sldLayoutId id="2147483814" r:id="rId10"/>
    <p:sldLayoutId id="214748381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444305" y="2590800"/>
            <a:ext cx="914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Dan Weinberger, PhD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Assistant Professor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Yale School of Public Health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Epidemiology of Microbial Diseases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295401"/>
            <a:ext cx="12192000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/>
              <a:t>Using administrative data to evaluate PCV impacts </a:t>
            </a:r>
          </a:p>
          <a:p>
            <a:r>
              <a:rPr lang="en-US" sz="4000" dirty="0"/>
              <a:t>against pneumonia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33625" y="5728738"/>
            <a:ext cx="7239000" cy="800099"/>
            <a:chOff x="2445893" y="4655865"/>
            <a:chExt cx="6205815" cy="676275"/>
          </a:xfrm>
        </p:grpSpPr>
        <p:pic>
          <p:nvPicPr>
            <p:cNvPr id="8" name="Picture 2" descr="https://encrypted-tbn1.gstatic.com/images?q=tbn:ANd9GcRAhZjbuiW9AqixrgJO9c6wIPOaDDG_xCLKwnFapCX8eYfyelNmw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45893" y="4655865"/>
              <a:ext cx="576087" cy="676275"/>
            </a:xfrm>
            <a:prstGeom prst="rect">
              <a:avLst/>
            </a:prstGeom>
            <a:noFill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657725"/>
              <a:ext cx="5603708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943725" y="0"/>
            <a:ext cx="3724275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940085"/>
            <a:ext cx="12115799" cy="1143000"/>
          </a:xfrm>
        </p:spPr>
        <p:txBody>
          <a:bodyPr/>
          <a:lstStyle/>
          <a:p>
            <a:r>
              <a:rPr lang="en-US"/>
              <a:t>Interpreting trends </a:t>
            </a:r>
            <a:r>
              <a:rPr lang="en-US" dirty="0"/>
              <a:t>in observational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12496800" cy="4144963"/>
          </a:xfrm>
        </p:spPr>
        <p:txBody>
          <a:bodyPr/>
          <a:lstStyle/>
          <a:p>
            <a:r>
              <a:rPr lang="en-US" dirty="0"/>
              <a:t>Indirect effects in addition to direct effects</a:t>
            </a:r>
          </a:p>
          <a:p>
            <a:r>
              <a:rPr lang="en-US" dirty="0"/>
              <a:t>Non-vaccine-related trends</a:t>
            </a:r>
          </a:p>
          <a:p>
            <a:pPr lvl="1"/>
            <a:r>
              <a:rPr lang="en-US" dirty="0"/>
              <a:t>Variations in definitions of “all-cause pneumonia”</a:t>
            </a:r>
          </a:p>
          <a:p>
            <a:pPr lvl="1"/>
            <a:r>
              <a:rPr lang="en-US" dirty="0"/>
              <a:t>Societal improvements that reduce pneumonia rates</a:t>
            </a:r>
          </a:p>
          <a:p>
            <a:pPr lvl="1"/>
            <a:r>
              <a:rPr lang="en-US" dirty="0"/>
              <a:t>Changes in healthcare utilization, coding practices</a:t>
            </a:r>
          </a:p>
          <a:p>
            <a:r>
              <a:rPr lang="en-US" dirty="0"/>
              <a:t>Smaller estimates go unpublished?</a:t>
            </a:r>
          </a:p>
          <a:p>
            <a:pPr lvl="1"/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28683807"/>
              </p:ext>
            </p:extLst>
          </p:nvPr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07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10871200" cy="1520049"/>
          </a:xfrm>
        </p:spPr>
        <p:txBody>
          <a:bodyPr/>
          <a:lstStyle/>
          <a:p>
            <a:r>
              <a:rPr lang="en-US" dirty="0"/>
              <a:t>Simple pre/post vaccine comparisons to evaluate importance of different potential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9476961" cy="27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denominator on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~70% of Brazilian population uses public healthcare (SUS)</a:t>
            </a:r>
          </a:p>
          <a:p>
            <a:pPr lvl="1"/>
            <a:r>
              <a:rPr lang="en-US" dirty="0"/>
              <a:t>Varies by region and declines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" y="3553770"/>
            <a:ext cx="12026462" cy="18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1143000"/>
          </a:xfrm>
        </p:spPr>
        <p:txBody>
          <a:bodyPr/>
          <a:lstStyle/>
          <a:p>
            <a:r>
              <a:rPr lang="en-US" dirty="0"/>
              <a:t>Availability of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10134600" cy="51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in hospital beds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3048000"/>
            <a:ext cx="1190454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improvements in primary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4063"/>
          <a:stretch/>
        </p:blipFill>
        <p:spPr>
          <a:xfrm>
            <a:off x="2285165" y="2597316"/>
            <a:ext cx="7621670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8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567"/>
            <a:ext cx="12192000" cy="1143000"/>
          </a:xfrm>
        </p:spPr>
        <p:txBody>
          <a:bodyPr/>
          <a:lstStyle/>
          <a:p>
            <a:r>
              <a:rPr lang="en-US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437"/>
            <a:ext cx="9279272" cy="47685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367089" y="125179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ICD coding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4672" y="2514600"/>
            <a:ext cx="190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Pneumonia, unspecified</a:t>
            </a:r>
          </a:p>
        </p:txBody>
      </p:sp>
      <p:sp>
        <p:nvSpPr>
          <p:cNvPr id="5" name="Right Brace 4"/>
          <p:cNvSpPr/>
          <p:nvPr/>
        </p:nvSpPr>
        <p:spPr>
          <a:xfrm>
            <a:off x="10287000" y="1647344"/>
            <a:ext cx="260824" cy="246745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quality of published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6" y="1978573"/>
            <a:ext cx="11738207" cy="48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Observed hospitalization rates can  be influenced by:</a:t>
            </a:r>
          </a:p>
          <a:p>
            <a:pPr lvl="1"/>
            <a:r>
              <a:rPr lang="en-US" dirty="0"/>
              <a:t>Healthcare access and utilization</a:t>
            </a:r>
          </a:p>
          <a:p>
            <a:pPr lvl="1"/>
            <a:r>
              <a:rPr lang="en-US" dirty="0"/>
              <a:t>Diagnostic coding practices</a:t>
            </a:r>
          </a:p>
          <a:p>
            <a:pPr lvl="1"/>
            <a:r>
              <a:rPr lang="en-US" dirty="0"/>
              <a:t>Hospital capacity</a:t>
            </a:r>
          </a:p>
          <a:p>
            <a:pPr lvl="1"/>
            <a:r>
              <a:rPr lang="en-US" dirty="0"/>
              <a:t>Improvements in living conditions/development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34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03324887"/>
              </p:ext>
            </p:extLst>
          </p:nvPr>
        </p:nvGraphicFramePr>
        <p:xfrm>
          <a:off x="1676400" y="762000"/>
          <a:ext cx="9296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87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138676" y="1606499"/>
            <a:ext cx="5149171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err="1"/>
              <a:t>Esra</a:t>
            </a:r>
            <a:r>
              <a:rPr lang="en-US" dirty="0"/>
              <a:t> </a:t>
            </a:r>
            <a:r>
              <a:rPr lang="en-US" dirty="0" err="1"/>
              <a:t>Kurum</a:t>
            </a:r>
            <a:endParaRPr lang="en-US" dirty="0"/>
          </a:p>
          <a:p>
            <a:r>
              <a:rPr lang="en-US" dirty="0"/>
              <a:t>Christian Bruhn</a:t>
            </a:r>
          </a:p>
          <a:p>
            <a:r>
              <a:rPr lang="en-US" dirty="0"/>
              <a:t>Josh Warren</a:t>
            </a:r>
          </a:p>
          <a:p>
            <a:r>
              <a:rPr lang="en-US" dirty="0"/>
              <a:t>Kayoko </a:t>
            </a:r>
            <a:r>
              <a:rPr lang="en-US" dirty="0" err="1"/>
              <a:t>Shioda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George Washington University</a:t>
            </a:r>
          </a:p>
          <a:p>
            <a:r>
              <a:rPr lang="en-US" dirty="0"/>
              <a:t>Lone </a:t>
            </a:r>
            <a:r>
              <a:rPr lang="en-US" dirty="0" err="1"/>
              <a:t>Simonsen</a:t>
            </a:r>
            <a:r>
              <a:rPr lang="en-US" dirty="0"/>
              <a:t> (co-Investigator)</a:t>
            </a:r>
          </a:p>
          <a:p>
            <a:endParaRPr lang="en-US" sz="1400" dirty="0"/>
          </a:p>
          <a:p>
            <a:r>
              <a:rPr lang="en-US" b="1" dirty="0"/>
              <a:t>Sage </a:t>
            </a:r>
            <a:r>
              <a:rPr lang="en-US" b="1" dirty="0" err="1"/>
              <a:t>Analytica</a:t>
            </a:r>
            <a:endParaRPr lang="en-US" b="1" dirty="0"/>
          </a:p>
          <a:p>
            <a:r>
              <a:rPr lang="en-US" dirty="0"/>
              <a:t>Cynthia </a:t>
            </a:r>
            <a:r>
              <a:rPr lang="en-US" dirty="0" err="1"/>
              <a:t>Schuck</a:t>
            </a:r>
            <a:r>
              <a:rPr lang="en-US" dirty="0"/>
              <a:t> </a:t>
            </a:r>
            <a:r>
              <a:rPr lang="en-US" dirty="0" err="1"/>
              <a:t>Paim</a:t>
            </a:r>
            <a:endParaRPr lang="en-US" dirty="0"/>
          </a:p>
          <a:p>
            <a:r>
              <a:rPr lang="en-US" dirty="0"/>
              <a:t>Rob Taylor</a:t>
            </a:r>
          </a:p>
          <a:p>
            <a:r>
              <a:rPr lang="en-US" dirty="0"/>
              <a:t>Roger </a:t>
            </a:r>
            <a:r>
              <a:rPr lang="en-US" dirty="0" err="1"/>
              <a:t>Lustig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82" y="2512264"/>
            <a:ext cx="771617" cy="7716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1867" y="1236742"/>
            <a:ext cx="3810000" cy="444228"/>
            <a:chOff x="2445893" y="4655865"/>
            <a:chExt cx="6205815" cy="676275"/>
          </a:xfrm>
        </p:grpSpPr>
        <p:pic>
          <p:nvPicPr>
            <p:cNvPr id="18" name="Picture 2" descr="https://encrypted-tbn1.gstatic.com/images?q=tbn:ANd9GcRAhZjbuiW9AqixrgJO9c6wIPOaDDG_xCLKwnFapCX8eYfyelNmwA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45893" y="4655865"/>
              <a:ext cx="576087" cy="676275"/>
            </a:xfrm>
            <a:prstGeom prst="rect">
              <a:avLst/>
            </a:prstGeom>
            <a:noFill/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657725"/>
              <a:ext cx="5603708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23937" name="Rectangle 18"/>
          <p:cNvSpPr>
            <a:spLocks noChangeArrowheads="1"/>
          </p:cNvSpPr>
          <p:nvPr/>
        </p:nvSpPr>
        <p:spPr bwMode="auto">
          <a:xfrm>
            <a:off x="1905000" y="626191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Acknowledgments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1225268"/>
            <a:ext cx="4572000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Brazilian </a:t>
            </a:r>
            <a:r>
              <a:rPr lang="en-US" b="1" dirty="0" err="1"/>
              <a:t>MoH</a:t>
            </a:r>
            <a:endParaRPr lang="en-US" b="1" dirty="0"/>
          </a:p>
          <a:p>
            <a:r>
              <a:rPr lang="en-US" dirty="0"/>
              <a:t>Roberto Men </a:t>
            </a:r>
            <a:r>
              <a:rPr lang="en-US" dirty="0" err="1"/>
              <a:t>Fernandes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Chilean </a:t>
            </a:r>
            <a:r>
              <a:rPr lang="en-US" b="1" dirty="0" err="1"/>
              <a:t>MoH</a:t>
            </a:r>
            <a:endParaRPr lang="en-US" b="1" dirty="0"/>
          </a:p>
          <a:p>
            <a:r>
              <a:rPr lang="en-US" dirty="0"/>
              <a:t>Rodrigo Fuentes</a:t>
            </a:r>
          </a:p>
          <a:p>
            <a:r>
              <a:rPr lang="en-US" dirty="0"/>
              <a:t>Pamela Burgos</a:t>
            </a:r>
          </a:p>
          <a:p>
            <a:r>
              <a:rPr lang="en-US" dirty="0"/>
              <a:t>Viviana Sotomayor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652" y="532729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Funding</a:t>
            </a:r>
          </a:p>
          <a:p>
            <a:endParaRPr lang="en-US" dirty="0"/>
          </a:p>
        </p:txBody>
      </p:sp>
      <p:pic>
        <p:nvPicPr>
          <p:cNvPr id="20" name="Picture 2" descr="http://rotarydistrict7450.org/wp-content/uploads/2014/06/gates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75" b="35557"/>
          <a:stretch/>
        </p:blipFill>
        <p:spPr bwMode="auto">
          <a:xfrm>
            <a:off x="353083" y="5803497"/>
            <a:ext cx="3099588" cy="81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ea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097" y="3595470"/>
            <a:ext cx="1689149" cy="82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458049" y="445157"/>
            <a:ext cx="28869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Ecuador</a:t>
            </a:r>
          </a:p>
          <a:p>
            <a:r>
              <a:rPr lang="en-US" dirty="0"/>
              <a:t>Juan Carlos </a:t>
            </a:r>
            <a:r>
              <a:rPr lang="en-US" dirty="0" err="1"/>
              <a:t>Arago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Colombia</a:t>
            </a:r>
          </a:p>
          <a:p>
            <a:r>
              <a:rPr lang="en-US" dirty="0" err="1"/>
              <a:t>Hincapie</a:t>
            </a:r>
            <a:r>
              <a:rPr lang="en-US" dirty="0"/>
              <a:t> P. </a:t>
            </a:r>
            <a:r>
              <a:rPr lang="en-US" dirty="0" err="1"/>
              <a:t>Doracelly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Mexico</a:t>
            </a:r>
          </a:p>
          <a:p>
            <a:r>
              <a:rPr lang="en-US" dirty="0"/>
              <a:t>Lina Sofia Palacio Mejia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t="16245" r="65687" b="54552"/>
          <a:stretch/>
        </p:blipFill>
        <p:spPr>
          <a:xfrm>
            <a:off x="7545630" y="5103678"/>
            <a:ext cx="1293932" cy="14377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1" t="11681" r="21593" b="59116"/>
          <a:stretch/>
        </p:blipFill>
        <p:spPr>
          <a:xfrm>
            <a:off x="9047090" y="5117244"/>
            <a:ext cx="1278498" cy="1437703"/>
          </a:xfrm>
          <a:prstGeom prst="rect">
            <a:avLst/>
          </a:prstGeom>
        </p:spPr>
      </p:pic>
      <p:sp>
        <p:nvSpPr>
          <p:cNvPr id="26" name="TextBox 20"/>
          <p:cNvSpPr txBox="1"/>
          <p:nvPr/>
        </p:nvSpPr>
        <p:spPr>
          <a:xfrm>
            <a:off x="7655413" y="6545778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Esra</a:t>
            </a:r>
            <a:r>
              <a:rPr lang="en-US" sz="1200" dirty="0"/>
              <a:t> </a:t>
            </a:r>
            <a:r>
              <a:rPr lang="en-US" sz="1200" dirty="0" err="1"/>
              <a:t>Kurum</a:t>
            </a:r>
            <a:endParaRPr lang="en-US" sz="1200" dirty="0"/>
          </a:p>
        </p:txBody>
      </p:sp>
      <p:sp>
        <p:nvSpPr>
          <p:cNvPr id="27" name="TextBox 21"/>
          <p:cNvSpPr txBox="1"/>
          <p:nvPr/>
        </p:nvSpPr>
        <p:spPr>
          <a:xfrm>
            <a:off x="9096543" y="6563461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Christian Bruhn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4348" y="5128407"/>
            <a:ext cx="1411038" cy="1411038"/>
          </a:xfrm>
          <a:prstGeom prst="rect">
            <a:avLst/>
          </a:prstGeom>
        </p:spPr>
      </p:pic>
      <p:sp>
        <p:nvSpPr>
          <p:cNvPr id="29" name="TextBox 22"/>
          <p:cNvSpPr txBox="1"/>
          <p:nvPr/>
        </p:nvSpPr>
        <p:spPr>
          <a:xfrm>
            <a:off x="10472748" y="6563461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Cynthia </a:t>
            </a:r>
            <a:r>
              <a:rPr lang="en-US" sz="1200" dirty="0" err="1"/>
              <a:t>Schuck</a:t>
            </a:r>
            <a:r>
              <a:rPr lang="en-US" sz="1200" dirty="0"/>
              <a:t> </a:t>
            </a:r>
            <a:r>
              <a:rPr lang="en-US" sz="1200" dirty="0" err="1"/>
              <a:t>Paim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1"/>
          <a:srcRect l="21879" r="18788" b="40771"/>
          <a:stretch/>
        </p:blipFill>
        <p:spPr>
          <a:xfrm>
            <a:off x="6278256" y="5107641"/>
            <a:ext cx="990601" cy="1483287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6278256" y="6563461"/>
            <a:ext cx="1049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Josh Warren</a:t>
            </a:r>
          </a:p>
        </p:txBody>
      </p:sp>
      <p:pic>
        <p:nvPicPr>
          <p:cNvPr id="32" name="Billede 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"/>
          <a:stretch/>
        </p:blipFill>
        <p:spPr>
          <a:xfrm>
            <a:off x="5081278" y="5103678"/>
            <a:ext cx="1005999" cy="1478202"/>
          </a:xfrm>
          <a:prstGeom prst="rect">
            <a:avLst/>
          </a:prstGeom>
        </p:spPr>
      </p:pic>
      <p:sp>
        <p:nvSpPr>
          <p:cNvPr id="33" name="Tekstfelt 9"/>
          <p:cNvSpPr txBox="1"/>
          <p:nvPr/>
        </p:nvSpPr>
        <p:spPr>
          <a:xfrm>
            <a:off x="4913009" y="6563461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a-DK" sz="1200" dirty="0"/>
              <a:t>Lone Simonsen</a:t>
            </a:r>
          </a:p>
        </p:txBody>
      </p:sp>
    </p:spTree>
    <p:extLst>
      <p:ext uri="{BB962C8B-B14F-4D97-AF65-F5344CB8AC3E}">
        <p14:creationId xmlns:p14="http://schemas.microsoft.com/office/powerpoint/2010/main" val="1458332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6800"/>
            <a:ext cx="12192000" cy="1143000"/>
          </a:xfrm>
        </p:spPr>
        <p:txBody>
          <a:bodyPr/>
          <a:lstStyle/>
          <a:p>
            <a:r>
              <a:rPr lang="en-US" dirty="0"/>
              <a:t>How can we strengthen confidence in </a:t>
            </a:r>
            <a:br>
              <a:rPr lang="en-US" dirty="0"/>
            </a:br>
            <a:r>
              <a:rPr lang="en-US" dirty="0"/>
              <a:t>estimates from trend studies?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2590799"/>
            <a:ext cx="10871200" cy="4144963"/>
          </a:xfrm>
        </p:spPr>
        <p:txBody>
          <a:bodyPr/>
          <a:lstStyle/>
          <a:p>
            <a:r>
              <a:rPr lang="en-US" sz="3600" dirty="0"/>
              <a:t>Data issues: denominators, comparators, and power</a:t>
            </a:r>
          </a:p>
          <a:p>
            <a:r>
              <a:rPr lang="en-US" sz="3600" dirty="0"/>
              <a:t>More robust time series analysis</a:t>
            </a:r>
          </a:p>
          <a:p>
            <a:r>
              <a:rPr lang="en-US" sz="3600" dirty="0"/>
              <a:t>Use of sub-national data for analysis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3200400"/>
            <a:ext cx="9677400" cy="205740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rgbClr val="FFFFFF">
                <a:alpha val="2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1"/>
            <a:ext cx="10972800" cy="1143000"/>
          </a:xfrm>
        </p:spPr>
        <p:txBody>
          <a:bodyPr/>
          <a:lstStyle/>
          <a:p>
            <a:r>
              <a:rPr lang="en-US" dirty="0"/>
              <a:t>Data issues: Denominators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752600"/>
            <a:ext cx="66294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a denominator that reflects changes in potential confounders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35822454"/>
              </p:ext>
            </p:extLst>
          </p:nvPr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60191"/>
              </p:ext>
            </p:extLst>
          </p:nvPr>
        </p:nvGraphicFramePr>
        <p:xfrm>
          <a:off x="1600200" y="2895600"/>
          <a:ext cx="7391400" cy="2444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4694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24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all-cause pneumonia 2011-12 vs 2008-09 when using different denominators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204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Total population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Population using public system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All-cause hospitalization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Brazil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.89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.92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368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2590799"/>
            <a:ext cx="10871200" cy="4144963"/>
          </a:xfrm>
        </p:spPr>
        <p:txBody>
          <a:bodyPr/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Data issues: denominators, comparators, and power</a:t>
            </a:r>
          </a:p>
          <a:p>
            <a:r>
              <a:rPr lang="en-US" sz="3600" dirty="0"/>
              <a:t>More robust time series analysis</a:t>
            </a:r>
          </a:p>
          <a:p>
            <a:pPr lvl="1"/>
            <a:r>
              <a:rPr lang="en-US" sz="3200" dirty="0"/>
              <a:t>Change points; Synthetic controls</a:t>
            </a:r>
          </a:p>
          <a:p>
            <a:r>
              <a:rPr lang="en-US" sz="3600" dirty="0"/>
              <a:t>Use of sub-national data for analysis</a:t>
            </a:r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68000470"/>
              </p:ext>
            </p:extLst>
          </p:nvPr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0" y="10668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kern="0"/>
              <a:t>How can we strengthen confidence in </a:t>
            </a:r>
            <a:br>
              <a:rPr lang="en-US" kern="0"/>
            </a:br>
            <a:r>
              <a:rPr lang="en-US" kern="0"/>
              <a:t>estimates from trend studies?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7237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12115800" cy="1143000"/>
          </a:xfrm>
        </p:spPr>
        <p:txBody>
          <a:bodyPr/>
          <a:lstStyle/>
          <a:p>
            <a:r>
              <a:rPr lang="en-US" dirty="0"/>
              <a:t>Using local administrative data to strengthen our understanding of vaccine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44012"/>
            <a:ext cx="4229100" cy="4144963"/>
          </a:xfrm>
        </p:spPr>
        <p:txBody>
          <a:bodyPr/>
          <a:lstStyle/>
          <a:p>
            <a:r>
              <a:rPr lang="en-US" dirty="0"/>
              <a:t>&gt;5500 municipalities across Brazil </a:t>
            </a:r>
          </a:p>
          <a:p>
            <a:r>
              <a:rPr lang="en-US" dirty="0"/>
              <a:t>Variations in speed of vaccine roll-out</a:t>
            </a:r>
          </a:p>
          <a:p>
            <a:r>
              <a:rPr lang="en-US" dirty="0"/>
              <a:t>Greater decline with higher PCV uptake?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044521"/>
            <a:ext cx="4400692" cy="4244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7129" y="61619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3+ doses of PCV10 among </a:t>
            </a:r>
          </a:p>
          <a:p>
            <a:pPr algn="ctr"/>
            <a:r>
              <a:rPr lang="en-US" dirty="0"/>
              <a:t>12-23 month old children, Brazil (2012)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33868346"/>
              </p:ext>
            </p:extLst>
          </p:nvPr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9601200" y="4953000"/>
            <a:ext cx="1827944" cy="285964"/>
            <a:chOff x="9372600" y="2743200"/>
            <a:chExt cx="1827944" cy="28596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9829800" y="5062592"/>
            <a:ext cx="1827944" cy="285964"/>
            <a:chOff x="9372600" y="2743200"/>
            <a:chExt cx="1827944" cy="285964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9676972" y="4879369"/>
            <a:ext cx="1827944" cy="285964"/>
            <a:chOff x="9372600" y="2743200"/>
            <a:chExt cx="1827944" cy="28596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9753600" y="5105400"/>
            <a:ext cx="1827944" cy="285964"/>
            <a:chOff x="9372600" y="2743200"/>
            <a:chExt cx="1827944" cy="285964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9906000" y="5257800"/>
            <a:ext cx="1827944" cy="285964"/>
            <a:chOff x="9372600" y="2743200"/>
            <a:chExt cx="1827944" cy="28596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9817172" y="5205573"/>
            <a:ext cx="1827944" cy="285964"/>
            <a:chOff x="9372600" y="2743200"/>
            <a:chExt cx="1827944" cy="285964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0058400" y="5410200"/>
            <a:ext cx="1827944" cy="285964"/>
            <a:chOff x="9372600" y="2743200"/>
            <a:chExt cx="1827944" cy="285964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9716570" y="4772348"/>
            <a:ext cx="1827944" cy="285964"/>
            <a:chOff x="9372600" y="2743200"/>
            <a:chExt cx="1827944" cy="285964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9746108" y="4657622"/>
            <a:ext cx="1827944" cy="285964"/>
            <a:chOff x="9372600" y="2743200"/>
            <a:chExt cx="1827944" cy="285964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8941720" y="3990785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Model many local time series </a:t>
            </a:r>
          </a:p>
          <a:p>
            <a:pPr algn="ctr"/>
            <a:r>
              <a:rPr lang="en-US" dirty="0"/>
              <a:t>at once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9372600" y="4667037"/>
            <a:ext cx="0" cy="102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9372600" y="5704723"/>
            <a:ext cx="2590800" cy="3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75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76200" y="762000"/>
            <a:ext cx="12115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kern="0" dirty="0"/>
              <a:t>Using local administrative data to strengthen our understanding of vaccine impact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056" y="2133600"/>
            <a:ext cx="5652087" cy="4138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1661452" y="3879797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ratio associated </a:t>
            </a:r>
          </a:p>
          <a:p>
            <a:r>
              <a:rPr lang="en-US" dirty="0"/>
              <a:t>with PCV10 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613159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Mesoregion(135)</a:t>
            </a:r>
          </a:p>
        </p:txBody>
      </p:sp>
    </p:spTree>
    <p:extLst>
      <p:ext uri="{BB962C8B-B14F-4D97-AF65-F5344CB8AC3E}">
        <p14:creationId xmlns:p14="http://schemas.microsoft.com/office/powerpoint/2010/main" val="330946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8374490" y="3018393"/>
            <a:ext cx="2794740" cy="27151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831690" y="3933826"/>
            <a:ext cx="1918208" cy="1720727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94" y="554509"/>
            <a:ext cx="12192000" cy="1143000"/>
          </a:xfrm>
        </p:spPr>
        <p:txBody>
          <a:bodyPr/>
          <a:lstStyle/>
          <a:p>
            <a:r>
              <a:rPr lang="en-US" dirty="0"/>
              <a:t>Using administrative data to detect “pneumonia”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6224" y="181403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J12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063742" y="2200345"/>
            <a:ext cx="0" cy="311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43885" t="13115" r="12696" b="69792"/>
          <a:stretch/>
        </p:blipFill>
        <p:spPr>
          <a:xfrm>
            <a:off x="112394" y="1697509"/>
            <a:ext cx="5519891" cy="122175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786394" y="2183369"/>
            <a:ext cx="400760" cy="1463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43600" y="2454233"/>
            <a:ext cx="4344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6694906" y="1552650"/>
            <a:ext cx="8153400" cy="41449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Pneumococcal Pneumonia</a:t>
            </a:r>
          </a:p>
          <a:p>
            <a:r>
              <a:rPr lang="en-US" b="1" dirty="0">
                <a:solidFill>
                  <a:srgbClr val="FFC000"/>
                </a:solidFill>
              </a:rPr>
              <a:t>**All-cause pneumonia**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85634" y="2335736"/>
            <a:ext cx="400760" cy="1463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06761" y="2499912"/>
            <a:ext cx="400760" cy="1463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06761" y="2646257"/>
            <a:ext cx="400760" cy="1463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7" name="Elbow Connector 36"/>
          <p:cNvCxnSpPr/>
          <p:nvPr/>
        </p:nvCxnSpPr>
        <p:spPr>
          <a:xfrm>
            <a:off x="9425012" y="3547555"/>
            <a:ext cx="731563" cy="12365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9200360" y="4545078"/>
            <a:ext cx="1143000" cy="1053333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/>
          <p:nvPr/>
        </p:nvCxnSpPr>
        <p:spPr>
          <a:xfrm>
            <a:off x="9425012" y="4895582"/>
            <a:ext cx="731563" cy="48726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4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32" grpId="0" build="p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222" y="547764"/>
            <a:ext cx="109728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764"/>
            <a:ext cx="10896600" cy="4144963"/>
          </a:xfrm>
        </p:spPr>
        <p:txBody>
          <a:bodyPr/>
          <a:lstStyle/>
          <a:p>
            <a:r>
              <a:rPr lang="en-US" dirty="0"/>
              <a:t>How can administrative data be used to track PCV impact?</a:t>
            </a:r>
          </a:p>
          <a:p>
            <a:r>
              <a:rPr lang="en-US" dirty="0"/>
              <a:t>Reasons for caution and common biases</a:t>
            </a:r>
          </a:p>
          <a:p>
            <a:r>
              <a:rPr lang="en-US" dirty="0"/>
              <a:t>Ways to strengthen confidence in estimates of PCV impact and evaluations of existing evidence</a:t>
            </a:r>
          </a:p>
          <a:p>
            <a:pPr lvl="1"/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83495415"/>
              </p:ext>
            </p:extLst>
          </p:nvPr>
        </p:nvGraphicFramePr>
        <p:xfrm>
          <a:off x="1524000" y="2590800"/>
          <a:ext cx="9296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882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94" y="554509"/>
            <a:ext cx="12192000" cy="1143000"/>
          </a:xfrm>
        </p:spPr>
        <p:txBody>
          <a:bodyPr/>
          <a:lstStyle/>
          <a:p>
            <a:r>
              <a:rPr lang="en-US" dirty="0"/>
              <a:t>Using administrative data to detect “pneumonia”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52600"/>
            <a:ext cx="1371601" cy="13282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17611" r="41139" b="42477"/>
          <a:stretch/>
        </p:blipFill>
        <p:spPr>
          <a:xfrm>
            <a:off x="533400" y="1828800"/>
            <a:ext cx="1257300" cy="11780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17611" r="41139" b="43415"/>
          <a:stretch/>
        </p:blipFill>
        <p:spPr>
          <a:xfrm>
            <a:off x="7924800" y="1905000"/>
            <a:ext cx="1257300" cy="1158784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2362200" y="2209800"/>
            <a:ext cx="1219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905000"/>
            <a:ext cx="1066800" cy="1066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2209800" cy="2209800"/>
          </a:xfrm>
          <a:prstGeom prst="rect">
            <a:avLst/>
          </a:prstGeom>
        </p:spPr>
      </p:pic>
      <p:sp>
        <p:nvSpPr>
          <p:cNvPr id="36" name="Bent-Up Arrow 35"/>
          <p:cNvSpPr/>
          <p:nvPr/>
        </p:nvSpPr>
        <p:spPr>
          <a:xfrm flipH="1">
            <a:off x="4343400" y="3581400"/>
            <a:ext cx="762000" cy="205740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5638800" y="2209800"/>
            <a:ext cx="1981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486400" y="2971800"/>
            <a:ext cx="1676400" cy="381000"/>
          </a:xfrm>
          <a:prstGeom prst="rightArrow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10-Point Star 41"/>
          <p:cNvSpPr/>
          <p:nvPr/>
        </p:nvSpPr>
        <p:spPr>
          <a:xfrm>
            <a:off x="5867400" y="2667000"/>
            <a:ext cx="914400" cy="914400"/>
          </a:xfrm>
          <a:prstGeom prst="star10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ICD-10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4038600"/>
            <a:ext cx="762000" cy="1145082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>
            <a:off x="7239000" y="5334000"/>
            <a:ext cx="1219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7"/>
          <a:srcRect t="6708" r="65867" b="48020"/>
          <a:stretch/>
        </p:blipFill>
        <p:spPr>
          <a:xfrm>
            <a:off x="8553450" y="4305550"/>
            <a:ext cx="3136565" cy="2056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60170" y="6231644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Afonso</a:t>
            </a:r>
            <a:r>
              <a:rPr lang="en-US" sz="1100" dirty="0"/>
              <a:t>, et al.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43699" y="2929235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Syndromic</a:t>
            </a:r>
            <a:r>
              <a:rPr lang="en-US" sz="1200" dirty="0"/>
              <a:t> </a:t>
            </a:r>
          </a:p>
          <a:p>
            <a:r>
              <a:rPr lang="en-US" sz="1200" dirty="0"/>
              <a:t>case definition</a:t>
            </a:r>
          </a:p>
        </p:txBody>
      </p:sp>
    </p:spTree>
    <p:extLst>
      <p:ext uri="{BB962C8B-B14F-4D97-AF65-F5344CB8AC3E}">
        <p14:creationId xmlns:p14="http://schemas.microsoft.com/office/powerpoint/2010/main" val="10955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administrative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752600"/>
            <a:ext cx="11480800" cy="4144963"/>
          </a:xfrm>
        </p:spPr>
        <p:txBody>
          <a:bodyPr/>
          <a:lstStyle/>
          <a:p>
            <a:r>
              <a:rPr lang="en-US" dirty="0"/>
              <a:t>Ability to rapidly, cheaply collect data on large populations</a:t>
            </a:r>
          </a:p>
          <a:p>
            <a:r>
              <a:rPr lang="en-US" dirty="0"/>
              <a:t>Can easily stratify analysis into sub-regions</a:t>
            </a:r>
          </a:p>
          <a:p>
            <a:r>
              <a:rPr lang="en-US" dirty="0"/>
              <a:t>Can readily extract “comparator” diseases to evaluate trends</a:t>
            </a:r>
          </a:p>
          <a:p>
            <a:r>
              <a:rPr lang="en-US" dirty="0"/>
              <a:t>But…</a:t>
            </a:r>
          </a:p>
          <a:p>
            <a:pPr lvl="1"/>
            <a:r>
              <a:rPr lang="en-US" dirty="0"/>
              <a:t>Often non-specific cases definitions</a:t>
            </a:r>
          </a:p>
          <a:p>
            <a:pPr lvl="1"/>
            <a:r>
              <a:rPr lang="en-US" dirty="0"/>
              <a:t>Need to control for changes in healthcare utilization and other biases</a:t>
            </a:r>
          </a:p>
          <a:p>
            <a:pPr lvl="1"/>
            <a:r>
              <a:rPr lang="en-US" dirty="0"/>
              <a:t>Need to use caution when interpreting and comparing between systems</a:t>
            </a:r>
          </a:p>
        </p:txBody>
      </p:sp>
    </p:spTree>
    <p:extLst>
      <p:ext uri="{BB962C8B-B14F-4D97-AF65-F5344CB8AC3E}">
        <p14:creationId xmlns:p14="http://schemas.microsoft.com/office/powerpoint/2010/main" val="65061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F853-735C-4F98-8E12-6E34BDC6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diagnostic code </a:t>
            </a:r>
            <a:br>
              <a:rPr lang="en-US" dirty="0"/>
            </a:br>
            <a:r>
              <a:rPr lang="en-US" dirty="0"/>
              <a:t>for ‘pneumonia mean’?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83C3-5E73-4E05-90A0-6D4E0C11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somewhere between ‘clinical pneumonia’ and ‘radiologically-confirmed pneumonia’ in terms of specificity</a:t>
            </a:r>
          </a:p>
          <a:p>
            <a:r>
              <a:rPr lang="en-US" dirty="0"/>
              <a:t>Ideally would be able to distinguish hospital-acquired pneumonia from community-acquired</a:t>
            </a:r>
          </a:p>
          <a:p>
            <a:pPr lvl="1"/>
            <a:r>
              <a:rPr lang="en-US" dirty="0"/>
              <a:t>First DX code vs later codes</a:t>
            </a:r>
          </a:p>
          <a:p>
            <a:r>
              <a:rPr lang="en-US" dirty="0"/>
              <a:t>Definitions differ between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3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uses of administrative data for evaluating vaccine impact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438400"/>
            <a:ext cx="3430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 series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28" y="3241428"/>
            <a:ext cx="2762447" cy="2664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2955" y="2438400"/>
            <a:ext cx="4004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Spatiotemporal 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9739" y="3113817"/>
            <a:ext cx="175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Vaccine Introduced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7034" y="43026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3198" y="3594856"/>
            <a:ext cx="4045512" cy="2026169"/>
            <a:chOff x="-15253" y="3241287"/>
            <a:chExt cx="5001505" cy="236628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314386" y="3317486"/>
              <a:ext cx="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85586" y="3241287"/>
              <a:ext cx="0" cy="1937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85587" y="5178943"/>
              <a:ext cx="43912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008902" y="5238237"/>
              <a:ext cx="689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-576218" y="3865740"/>
              <a:ext cx="1578540" cy="456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Pneumonia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87186" y="3625847"/>
              <a:ext cx="4221500" cy="1053529"/>
            </a:xfrm>
            <a:custGeom>
              <a:avLst/>
              <a:gdLst>
                <a:gd name="connsiteX0" fmla="*/ 0 w 4221500"/>
                <a:gd name="connsiteY0" fmla="*/ 544354 h 1053529"/>
                <a:gd name="connsiteX1" fmla="*/ 210457 w 4221500"/>
                <a:gd name="connsiteY1" fmla="*/ 116183 h 1053529"/>
                <a:gd name="connsiteX2" fmla="*/ 551543 w 4221500"/>
                <a:gd name="connsiteY2" fmla="*/ 573383 h 1053529"/>
                <a:gd name="connsiteX3" fmla="*/ 812800 w 4221500"/>
                <a:gd name="connsiteY3" fmla="*/ 69 h 1053529"/>
                <a:gd name="connsiteX4" fmla="*/ 1016000 w 4221500"/>
                <a:gd name="connsiteY4" fmla="*/ 616926 h 1053529"/>
                <a:gd name="connsiteX5" fmla="*/ 1066800 w 4221500"/>
                <a:gd name="connsiteY5" fmla="*/ 747554 h 1053529"/>
                <a:gd name="connsiteX6" fmla="*/ 1175657 w 4221500"/>
                <a:gd name="connsiteY6" fmla="*/ 210526 h 1053529"/>
                <a:gd name="connsiteX7" fmla="*/ 1393371 w 4221500"/>
                <a:gd name="connsiteY7" fmla="*/ 79897 h 1053529"/>
                <a:gd name="connsiteX8" fmla="*/ 1509486 w 4221500"/>
                <a:gd name="connsiteY8" fmla="*/ 558869 h 1053529"/>
                <a:gd name="connsiteX9" fmla="*/ 1748971 w 4221500"/>
                <a:gd name="connsiteY9" fmla="*/ 384697 h 1053529"/>
                <a:gd name="connsiteX10" fmla="*/ 1886857 w 4221500"/>
                <a:gd name="connsiteY10" fmla="*/ 94411 h 1053529"/>
                <a:gd name="connsiteX11" fmla="*/ 2061029 w 4221500"/>
                <a:gd name="connsiteY11" fmla="*/ 711269 h 1053529"/>
                <a:gd name="connsiteX12" fmla="*/ 2082800 w 4221500"/>
                <a:gd name="connsiteY12" fmla="*/ 878183 h 1053529"/>
                <a:gd name="connsiteX13" fmla="*/ 2213429 w 4221500"/>
                <a:gd name="connsiteY13" fmla="*/ 471783 h 1053529"/>
                <a:gd name="connsiteX14" fmla="*/ 2561771 w 4221500"/>
                <a:gd name="connsiteY14" fmla="*/ 805611 h 1053529"/>
                <a:gd name="connsiteX15" fmla="*/ 2590800 w 4221500"/>
                <a:gd name="connsiteY15" fmla="*/ 834640 h 1053529"/>
                <a:gd name="connsiteX16" fmla="*/ 2583543 w 4221500"/>
                <a:gd name="connsiteY16" fmla="*/ 312126 h 1053529"/>
                <a:gd name="connsiteX17" fmla="*/ 2953657 w 4221500"/>
                <a:gd name="connsiteY17" fmla="*/ 856411 h 1053529"/>
                <a:gd name="connsiteX18" fmla="*/ 3171371 w 4221500"/>
                <a:gd name="connsiteY18" fmla="*/ 994297 h 1053529"/>
                <a:gd name="connsiteX19" fmla="*/ 3505200 w 4221500"/>
                <a:gd name="connsiteY19" fmla="*/ 326640 h 1053529"/>
                <a:gd name="connsiteX20" fmla="*/ 3766457 w 4221500"/>
                <a:gd name="connsiteY20" fmla="*/ 928983 h 1053529"/>
                <a:gd name="connsiteX21" fmla="*/ 3918857 w 4221500"/>
                <a:gd name="connsiteY21" fmla="*/ 1023326 h 1053529"/>
                <a:gd name="connsiteX22" fmla="*/ 4187371 w 4221500"/>
                <a:gd name="connsiteY22" fmla="*/ 1052354 h 1053529"/>
                <a:gd name="connsiteX23" fmla="*/ 4209143 w 4221500"/>
                <a:gd name="connsiteY23" fmla="*/ 1045097 h 105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21500" h="1053529">
                  <a:moveTo>
                    <a:pt x="0" y="544354"/>
                  </a:moveTo>
                  <a:cubicBezTo>
                    <a:pt x="59266" y="327849"/>
                    <a:pt x="118533" y="111345"/>
                    <a:pt x="210457" y="116183"/>
                  </a:cubicBezTo>
                  <a:cubicBezTo>
                    <a:pt x="302381" y="121021"/>
                    <a:pt x="451153" y="592735"/>
                    <a:pt x="551543" y="573383"/>
                  </a:cubicBezTo>
                  <a:cubicBezTo>
                    <a:pt x="651933" y="554031"/>
                    <a:pt x="735391" y="-7188"/>
                    <a:pt x="812800" y="69"/>
                  </a:cubicBezTo>
                  <a:cubicBezTo>
                    <a:pt x="890209" y="7326"/>
                    <a:pt x="973667" y="492345"/>
                    <a:pt x="1016000" y="616926"/>
                  </a:cubicBezTo>
                  <a:cubicBezTo>
                    <a:pt x="1058333" y="741507"/>
                    <a:pt x="1040191" y="815287"/>
                    <a:pt x="1066800" y="747554"/>
                  </a:cubicBezTo>
                  <a:cubicBezTo>
                    <a:pt x="1093409" y="679821"/>
                    <a:pt x="1121229" y="321802"/>
                    <a:pt x="1175657" y="210526"/>
                  </a:cubicBezTo>
                  <a:cubicBezTo>
                    <a:pt x="1230085" y="99250"/>
                    <a:pt x="1337733" y="21840"/>
                    <a:pt x="1393371" y="79897"/>
                  </a:cubicBezTo>
                  <a:cubicBezTo>
                    <a:pt x="1449009" y="137954"/>
                    <a:pt x="1450219" y="508069"/>
                    <a:pt x="1509486" y="558869"/>
                  </a:cubicBezTo>
                  <a:cubicBezTo>
                    <a:pt x="1568753" y="609669"/>
                    <a:pt x="1686076" y="462107"/>
                    <a:pt x="1748971" y="384697"/>
                  </a:cubicBezTo>
                  <a:cubicBezTo>
                    <a:pt x="1811866" y="307287"/>
                    <a:pt x="1834847" y="39982"/>
                    <a:pt x="1886857" y="94411"/>
                  </a:cubicBezTo>
                  <a:cubicBezTo>
                    <a:pt x="1938867" y="148840"/>
                    <a:pt x="2028372" y="580641"/>
                    <a:pt x="2061029" y="711269"/>
                  </a:cubicBezTo>
                  <a:cubicBezTo>
                    <a:pt x="2093686" y="841897"/>
                    <a:pt x="2057400" y="918097"/>
                    <a:pt x="2082800" y="878183"/>
                  </a:cubicBezTo>
                  <a:cubicBezTo>
                    <a:pt x="2108200" y="838269"/>
                    <a:pt x="2133601" y="483878"/>
                    <a:pt x="2213429" y="471783"/>
                  </a:cubicBezTo>
                  <a:cubicBezTo>
                    <a:pt x="2293257" y="459688"/>
                    <a:pt x="2498876" y="745135"/>
                    <a:pt x="2561771" y="805611"/>
                  </a:cubicBezTo>
                  <a:cubicBezTo>
                    <a:pt x="2624666" y="866087"/>
                    <a:pt x="2587171" y="916887"/>
                    <a:pt x="2590800" y="834640"/>
                  </a:cubicBezTo>
                  <a:cubicBezTo>
                    <a:pt x="2594429" y="752393"/>
                    <a:pt x="2523067" y="308498"/>
                    <a:pt x="2583543" y="312126"/>
                  </a:cubicBezTo>
                  <a:cubicBezTo>
                    <a:pt x="2644019" y="315754"/>
                    <a:pt x="2855686" y="742716"/>
                    <a:pt x="2953657" y="856411"/>
                  </a:cubicBezTo>
                  <a:cubicBezTo>
                    <a:pt x="3051628" y="970106"/>
                    <a:pt x="3079447" y="1082592"/>
                    <a:pt x="3171371" y="994297"/>
                  </a:cubicBezTo>
                  <a:cubicBezTo>
                    <a:pt x="3263295" y="906002"/>
                    <a:pt x="3406019" y="337526"/>
                    <a:pt x="3505200" y="326640"/>
                  </a:cubicBezTo>
                  <a:cubicBezTo>
                    <a:pt x="3604381" y="315754"/>
                    <a:pt x="3697514" y="812869"/>
                    <a:pt x="3766457" y="928983"/>
                  </a:cubicBezTo>
                  <a:cubicBezTo>
                    <a:pt x="3835400" y="1045097"/>
                    <a:pt x="3848705" y="1002764"/>
                    <a:pt x="3918857" y="1023326"/>
                  </a:cubicBezTo>
                  <a:cubicBezTo>
                    <a:pt x="3989009" y="1043888"/>
                    <a:pt x="4138990" y="1048726"/>
                    <a:pt x="4187371" y="1052354"/>
                  </a:cubicBezTo>
                  <a:cubicBezTo>
                    <a:pt x="4235752" y="1055983"/>
                    <a:pt x="4222447" y="1050540"/>
                    <a:pt x="4209143" y="104509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01880" y="3830941"/>
              <a:ext cx="1507162" cy="128802"/>
            </a:xfrm>
            <a:prstGeom prst="line">
              <a:avLst/>
            </a:prstGeom>
            <a:ln w="28575" cap="sq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298510" y="3812199"/>
              <a:ext cx="31750" cy="127926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148958" y="4384340"/>
              <a:ext cx="1643417" cy="2344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Brace 16"/>
            <p:cNvSpPr/>
            <p:nvPr/>
          </p:nvSpPr>
          <p:spPr>
            <a:xfrm>
              <a:off x="4807069" y="4152610"/>
              <a:ext cx="179183" cy="23173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120946" y="3953852"/>
              <a:ext cx="2702435" cy="198758"/>
            </a:xfrm>
            <a:prstGeom prst="line">
              <a:avLst/>
            </a:prstGeom>
            <a:ln w="28575">
              <a:solidFill>
                <a:srgbClr val="FF0000">
                  <a:alpha val="32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2051" y="4881083"/>
              <a:ext cx="1546820" cy="276999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Pre-vaccine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20438" y="4881508"/>
              <a:ext cx="1643417" cy="276999"/>
            </a:xfrm>
            <a:prstGeom prst="rect">
              <a:avLst/>
            </a:prstGeom>
            <a:solidFill>
              <a:srgbClr val="00B050">
                <a:alpha val="41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Post-vaccine</a:t>
              </a: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9564170" y="4919218"/>
            <a:ext cx="309625" cy="574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347" y="3660103"/>
            <a:ext cx="1901956" cy="190195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48800" y="5930839"/>
            <a:ext cx="1827944" cy="285964"/>
            <a:chOff x="9372600" y="2743200"/>
            <a:chExt cx="1827944" cy="285964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9677400" y="6040431"/>
            <a:ext cx="1827944" cy="285964"/>
            <a:chOff x="9372600" y="2743200"/>
            <a:chExt cx="1827944" cy="285964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9524572" y="5857208"/>
            <a:ext cx="1827944" cy="285964"/>
            <a:chOff x="9372600" y="2743200"/>
            <a:chExt cx="1827944" cy="285964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9601200" y="6083239"/>
            <a:ext cx="1827944" cy="285964"/>
            <a:chOff x="9372600" y="2743200"/>
            <a:chExt cx="1827944" cy="285964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9753600" y="6235639"/>
            <a:ext cx="1827944" cy="285964"/>
            <a:chOff x="9372600" y="2743200"/>
            <a:chExt cx="1827944" cy="285964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9664772" y="6183412"/>
            <a:ext cx="1827944" cy="285964"/>
            <a:chOff x="9372600" y="2743200"/>
            <a:chExt cx="1827944" cy="285964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9906000" y="6388039"/>
            <a:ext cx="1827944" cy="285964"/>
            <a:chOff x="9372600" y="2743200"/>
            <a:chExt cx="1827944" cy="285964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564170" y="5750187"/>
            <a:ext cx="1827944" cy="285964"/>
            <a:chOff x="9372600" y="2743200"/>
            <a:chExt cx="1827944" cy="285964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9593708" y="5635461"/>
            <a:ext cx="1827944" cy="285964"/>
            <a:chOff x="9372600" y="2743200"/>
            <a:chExt cx="1827944" cy="28596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Connector 53"/>
          <p:cNvCxnSpPr/>
          <p:nvPr/>
        </p:nvCxnSpPr>
        <p:spPr>
          <a:xfrm>
            <a:off x="9220200" y="5644876"/>
            <a:ext cx="0" cy="102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9220200" y="6682562"/>
            <a:ext cx="2590800" cy="3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1612385" y="5493745"/>
            <a:ext cx="260301" cy="5259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16200000">
            <a:off x="8505114" y="6021319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Pneumonia rate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193484" y="6674002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 (months)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6440275"/>
              </p:ext>
            </p:extLst>
          </p:nvPr>
        </p:nvGraphicFramePr>
        <p:xfrm>
          <a:off x="1676400" y="762000"/>
          <a:ext cx="9296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53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43280"/>
            <a:ext cx="12128680" cy="1143000"/>
          </a:xfrm>
        </p:spPr>
        <p:txBody>
          <a:bodyPr/>
          <a:lstStyle/>
          <a:p>
            <a:r>
              <a:rPr lang="en-US" sz="4000" dirty="0"/>
              <a:t>Why should you be skeptical of these types of analyses?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5802" b="80723"/>
          <a:stretch/>
        </p:blipFill>
        <p:spPr>
          <a:xfrm>
            <a:off x="1003526" y="2361758"/>
            <a:ext cx="3505200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776" y="3808880"/>
            <a:ext cx="1798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Grijalva</a:t>
            </a:r>
            <a:r>
              <a:rPr lang="en-US" sz="1100" dirty="0"/>
              <a:t>, The Lancet 2007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65867" b="48020"/>
          <a:stretch/>
        </p:blipFill>
        <p:spPr>
          <a:xfrm>
            <a:off x="1018376" y="4135247"/>
            <a:ext cx="3136565" cy="236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667" y="629094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Afonso</a:t>
            </a:r>
            <a:r>
              <a:rPr lang="en-US" sz="1100" dirty="0"/>
              <a:t>, 2013 EID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9238" y="4521731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-40.3%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287" y="1975976"/>
            <a:ext cx="48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studies: Variability; up to 40% declines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528921" y="3009316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5104" y="1453005"/>
            <a:ext cx="1018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much can the changes in </a:t>
            </a:r>
            <a:r>
              <a:rPr lang="en-US" sz="2400" u="sng" dirty="0"/>
              <a:t>all-cause pneumonia</a:t>
            </a:r>
            <a:r>
              <a:rPr lang="en-US" sz="2400" dirty="0"/>
              <a:t> be attributed to PCV?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8355" y="4521730"/>
            <a:ext cx="1197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2-23 month olds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19240" y="4198815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(Brazil)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85976" y="2027336"/>
            <a:ext cx="22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RCTs: ~8% Efficacy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33802" y="6409718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O’Brien et al, </a:t>
            </a:r>
            <a:r>
              <a:rPr lang="en-US" sz="1200" i="1" dirty="0"/>
              <a:t>The Lancet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7521402" y="2333683"/>
            <a:ext cx="4006741" cy="3957261"/>
            <a:chOff x="7391400" y="2590800"/>
            <a:chExt cx="3200400" cy="3248281"/>
          </a:xfrm>
        </p:grpSpPr>
        <p:grpSp>
          <p:nvGrpSpPr>
            <p:cNvPr id="26" name="Group 25"/>
            <p:cNvGrpSpPr/>
            <p:nvPr/>
          </p:nvGrpSpPr>
          <p:grpSpPr>
            <a:xfrm>
              <a:off x="7391400" y="2590800"/>
              <a:ext cx="3200400" cy="3248281"/>
              <a:chOff x="215383" y="2839975"/>
              <a:chExt cx="2385115" cy="2520047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/>
              <a:srcRect t="87742" r="40570"/>
              <a:stretch/>
            </p:blipFill>
            <p:spPr>
              <a:xfrm>
                <a:off x="291584" y="4842967"/>
                <a:ext cx="2073359" cy="51705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/>
              <a:srcRect r="36956" b="56772"/>
              <a:stretch/>
            </p:blipFill>
            <p:spPr>
              <a:xfrm>
                <a:off x="215383" y="2839975"/>
                <a:ext cx="2385115" cy="1977355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7900737" y="4388236"/>
              <a:ext cx="1981200" cy="315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03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49254</TotalTime>
  <Words>679</Words>
  <Application>Microsoft Office PowerPoint</Application>
  <PresentationFormat>Widescreen</PresentationFormat>
  <Paragraphs>167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Times New Roman</vt:lpstr>
      <vt:lpstr>1_Office Theme</vt:lpstr>
      <vt:lpstr>PowerPoint Presentation</vt:lpstr>
      <vt:lpstr>PowerPoint Presentation</vt:lpstr>
      <vt:lpstr>Outline</vt:lpstr>
      <vt:lpstr>Using administrative data to detect “pneumonia” </vt:lpstr>
      <vt:lpstr>Advantages of administrative data</vt:lpstr>
      <vt:lpstr>What does a diagnostic code  for ‘pneumonia mean’?</vt:lpstr>
      <vt:lpstr>Potential uses of administrative data for evaluating vaccine impact</vt:lpstr>
      <vt:lpstr>PowerPoint Presentation</vt:lpstr>
      <vt:lpstr>Why should you be skeptical of these types of analyses?</vt:lpstr>
      <vt:lpstr>Interpreting trends in observational studies</vt:lpstr>
      <vt:lpstr>PowerPoint Presentation</vt:lpstr>
      <vt:lpstr>Effect of denominator on estimates</vt:lpstr>
      <vt:lpstr>Availability of hospital beds</vt:lpstr>
      <vt:lpstr>Availability in hospital beds</vt:lpstr>
      <vt:lpstr>Effect of improvements in primary care</vt:lpstr>
      <vt:lpstr>Changes in ICD coding practices</vt:lpstr>
      <vt:lpstr>Reviewing quality of published studies</vt:lpstr>
      <vt:lpstr>Summary of data issues</vt:lpstr>
      <vt:lpstr>PowerPoint Presentation</vt:lpstr>
      <vt:lpstr>How can we strengthen confidence in  estimates from trend studies?</vt:lpstr>
      <vt:lpstr>Data issues: Denominators</vt:lpstr>
      <vt:lpstr>PowerPoint Presentation</vt:lpstr>
      <vt:lpstr>Using local administrative data to strengthen our understanding of vaccine impact</vt:lpstr>
      <vt:lpstr>PowerPoint Presentation</vt:lpstr>
      <vt:lpstr>Using administrative data to detect “pneumonia” </vt:lpstr>
    </vt:vector>
  </TitlesOfParts>
  <Company>National Cancer Institute, NIH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Weinberger</dc:creator>
  <cp:lastModifiedBy>Weinberger, Daniel</cp:lastModifiedBy>
  <cp:revision>1896</cp:revision>
  <dcterms:created xsi:type="dcterms:W3CDTF">2011-01-12T16:45:02Z</dcterms:created>
  <dcterms:modified xsi:type="dcterms:W3CDTF">2019-03-25T21:26:14Z</dcterms:modified>
</cp:coreProperties>
</file>